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2" r:id="rId1"/>
  </p:sldMasterIdLst>
  <p:sldIdLst>
    <p:sldId id="256" r:id="rId2"/>
    <p:sldId id="269" r:id="rId3"/>
    <p:sldId id="281" r:id="rId4"/>
    <p:sldId id="258" r:id="rId5"/>
    <p:sldId id="282" r:id="rId6"/>
    <p:sldId id="265" r:id="rId7"/>
    <p:sldId id="266" r:id="rId8"/>
    <p:sldId id="267" r:id="rId9"/>
    <p:sldId id="270" r:id="rId10"/>
    <p:sldId id="268" r:id="rId11"/>
    <p:sldId id="283" r:id="rId12"/>
    <p:sldId id="286" r:id="rId13"/>
    <p:sldId id="271" r:id="rId14"/>
    <p:sldId id="273" r:id="rId15"/>
    <p:sldId id="274" r:id="rId16"/>
    <p:sldId id="284" r:id="rId17"/>
    <p:sldId id="275" r:id="rId18"/>
    <p:sldId id="276" r:id="rId19"/>
    <p:sldId id="285" r:id="rId20"/>
    <p:sldId id="279" r:id="rId21"/>
    <p:sldId id="280" r:id="rId22"/>
    <p:sldId id="277" r:id="rId23"/>
    <p:sldId id="260" r:id="rId2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0" autoAdjust="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-20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8/20/12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06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8/20/12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10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8/20/12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93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8/20/12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93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8/20/12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9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8/20/12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20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8/20/12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4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8/20/12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80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8/20/12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87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8/20/12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2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8/20/12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03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8/20/12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50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BingW/BioNetWork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676" y="1213085"/>
            <a:ext cx="7543800" cy="2593975"/>
          </a:xfrm>
        </p:spPr>
        <p:txBody>
          <a:bodyPr/>
          <a:lstStyle/>
          <a:p>
            <a:pPr algn="l"/>
            <a:r>
              <a:rPr lang="en-US" sz="3600" dirty="0" smtClean="0"/>
              <a:t>Yeast Gene Regulatory Network </a:t>
            </a:r>
            <a:br>
              <a:rPr lang="en-US" sz="3600" dirty="0" smtClean="0"/>
            </a:br>
            <a:r>
              <a:rPr lang="en-US" sz="3600" dirty="0" smtClean="0"/>
              <a:t>Reverse Engineering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99868" y="4880898"/>
            <a:ext cx="6461760" cy="1066800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Bing Wang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4241560"/>
            <a:ext cx="85476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96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dobe 黑体 Std R"/>
                <a:ea typeface="Adobe 黑体 Std R"/>
                <a:cs typeface="Adobe 黑体 Std R"/>
              </a:rPr>
              <a:t>Stage</a:t>
            </a:r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：</a:t>
            </a:r>
            <a:r>
              <a:rPr lang="en-US" altLang="zh-CN" dirty="0" smtClean="0">
                <a:latin typeface="Adobe 黑体 Std R"/>
                <a:ea typeface="Adobe 黑体 Std R"/>
                <a:cs typeface="Adobe 黑体 Std R"/>
              </a:rPr>
              <a:t>5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4" name="Picture 3" descr="毕设_图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74" y="1286194"/>
            <a:ext cx="84963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3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Workflow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57200" y="1925638"/>
            <a:ext cx="8229600" cy="4119562"/>
            <a:chOff x="206562" y="1417638"/>
            <a:chExt cx="8847320" cy="4513792"/>
          </a:xfrm>
        </p:grpSpPr>
        <p:sp>
          <p:nvSpPr>
            <p:cNvPr id="7" name="Rounded Rectangle 6"/>
            <p:cNvSpPr/>
            <p:nvPr/>
          </p:nvSpPr>
          <p:spPr>
            <a:xfrm>
              <a:off x="206562" y="1417638"/>
              <a:ext cx="4196105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Construction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842936" y="3911601"/>
              <a:ext cx="4210946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Analysis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842936" y="1417638"/>
              <a:ext cx="4210946" cy="20198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Visualization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06562" y="3911601"/>
              <a:ext cx="4196105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Verification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3465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毕设_图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044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57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Legend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3" name="Picture 2" descr="PPT_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337515"/>
            <a:ext cx="8115300" cy="5029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0199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_一个例子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1461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Visualization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381806"/>
            <a:ext cx="6408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GO = Function ; Part = Low </a:t>
            </a:r>
            <a:r>
              <a:rPr lang="en-US" altLang="zh-CN" dirty="0" err="1" smtClean="0"/>
              <a:t>exp</a:t>
            </a:r>
            <a:r>
              <a:rPr lang="en-US" altLang="zh-CN" dirty="0" smtClean="0"/>
              <a:t> genes ; Stress = Nitrogen Depletion</a:t>
            </a:r>
          </a:p>
        </p:txBody>
      </p:sp>
    </p:spTree>
    <p:extLst>
      <p:ext uri="{BB962C8B-B14F-4D97-AF65-F5344CB8AC3E}">
        <p14:creationId xmlns:p14="http://schemas.microsoft.com/office/powerpoint/2010/main" val="3154493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GO description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4" name="Picture 3" descr="tes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125764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29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Workflow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57200" y="1925638"/>
            <a:ext cx="8229600" cy="4119562"/>
            <a:chOff x="206562" y="1417638"/>
            <a:chExt cx="8847320" cy="4513792"/>
          </a:xfrm>
        </p:grpSpPr>
        <p:sp>
          <p:nvSpPr>
            <p:cNvPr id="7" name="Rounded Rectangle 6"/>
            <p:cNvSpPr/>
            <p:nvPr/>
          </p:nvSpPr>
          <p:spPr>
            <a:xfrm>
              <a:off x="206562" y="1417638"/>
              <a:ext cx="4196105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Construction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842936" y="3911601"/>
              <a:ext cx="4210946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Analysis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842936" y="1417638"/>
              <a:ext cx="4210946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Visualization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06562" y="3911601"/>
              <a:ext cx="4196105" cy="20198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Verification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3465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dobe 黑体 Std R"/>
                <a:ea typeface="Adobe 黑体 Std R"/>
                <a:cs typeface="Adobe 黑体 Std R"/>
              </a:rPr>
              <a:t>Predict one expression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28215"/>
              </p:ext>
            </p:extLst>
          </p:nvPr>
        </p:nvGraphicFramePr>
        <p:xfrm>
          <a:off x="457200" y="1620099"/>
          <a:ext cx="8302902" cy="3995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817"/>
                <a:gridCol w="1383817"/>
                <a:gridCol w="1383817"/>
                <a:gridCol w="1383817"/>
                <a:gridCol w="1383817"/>
                <a:gridCol w="1383817"/>
              </a:tblGrid>
              <a:tr h="783028"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Accuracy of</a:t>
                      </a:r>
                      <a:r>
                        <a:rPr lang="en-US" sz="3200" baseline="0" dirty="0" smtClean="0"/>
                        <a:t> prediction</a:t>
                      </a:r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83028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宋体"/>
                          <a:ea typeface="宋体"/>
                          <a:cs typeface="宋体"/>
                        </a:rPr>
                        <a:t>Normal gene</a:t>
                      </a:r>
                      <a:endParaRPr lang="en-US" sz="24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&lt;10%</a:t>
                      </a:r>
                      <a:endParaRPr lang="en-US" sz="3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10%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20%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30%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40%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83028">
                <a:tc>
                  <a:txBody>
                    <a:bodyPr/>
                    <a:lstStyle/>
                    <a:p>
                      <a:endParaRPr lang="en-US" sz="24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19.6%</a:t>
                      </a:r>
                      <a:endParaRPr lang="en-US" sz="3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32.5%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45.0%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56.1%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67.5%</a:t>
                      </a:r>
                      <a:endParaRPr lang="en-US" sz="3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83028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宋体"/>
                          <a:ea typeface="宋体"/>
                          <a:cs typeface="宋体"/>
                        </a:rPr>
                        <a:t>Normal</a:t>
                      </a:r>
                      <a:r>
                        <a:rPr lang="en-US" sz="2400" baseline="0" dirty="0" smtClean="0">
                          <a:latin typeface="宋体"/>
                          <a:ea typeface="宋体"/>
                          <a:cs typeface="宋体"/>
                        </a:rPr>
                        <a:t> gene</a:t>
                      </a:r>
                      <a:endParaRPr lang="en-US" sz="24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50%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60%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70%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80%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&gt;90%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83028">
                <a:tc>
                  <a:txBody>
                    <a:bodyPr/>
                    <a:lstStyle/>
                    <a:p>
                      <a:endParaRPr lang="en-US" sz="24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79.4%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93.5%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95.1%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95.7%</a:t>
                      </a:r>
                      <a:endParaRPr lang="en-US" sz="3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97.0%</a:t>
                      </a:r>
                      <a:endParaRPr lang="en-US" sz="3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4232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Predict time series expression 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5" name="Picture 4" descr="PPT_时序表达谱预测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2409"/>
            <a:ext cx="9144000" cy="555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37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Workflow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57200" y="1925638"/>
            <a:ext cx="8229600" cy="4119562"/>
            <a:chOff x="206562" y="1417638"/>
            <a:chExt cx="8847320" cy="4513792"/>
          </a:xfrm>
        </p:grpSpPr>
        <p:sp>
          <p:nvSpPr>
            <p:cNvPr id="7" name="Rounded Rectangle 6"/>
            <p:cNvSpPr/>
            <p:nvPr/>
          </p:nvSpPr>
          <p:spPr>
            <a:xfrm>
              <a:off x="206562" y="1417638"/>
              <a:ext cx="4196105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Construction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842936" y="3911601"/>
              <a:ext cx="4210946" cy="20198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Analysis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842936" y="1417638"/>
              <a:ext cx="4210946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Visualization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06562" y="3911601"/>
              <a:ext cx="4196105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Verification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3465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Background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99649" y="2281589"/>
            <a:ext cx="8501118" cy="2117416"/>
            <a:chOff x="283368" y="2281589"/>
            <a:chExt cx="8501118" cy="2117416"/>
          </a:xfrm>
        </p:grpSpPr>
        <p:grpSp>
          <p:nvGrpSpPr>
            <p:cNvPr id="6" name="Group 5"/>
            <p:cNvGrpSpPr/>
            <p:nvPr/>
          </p:nvGrpSpPr>
          <p:grpSpPr>
            <a:xfrm>
              <a:off x="283368" y="2633953"/>
              <a:ext cx="2263110" cy="1711785"/>
              <a:chOff x="-953793" y="2703904"/>
              <a:chExt cx="3419079" cy="2195332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325590" y="2703904"/>
                <a:ext cx="960603" cy="79772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-953793" y="2880501"/>
                <a:ext cx="3419079" cy="2018735"/>
              </a:xfrm>
              <a:prstGeom prst="ellipse">
                <a:avLst/>
              </a:prstGeom>
              <a:solidFill>
                <a:srgbClr val="FAC090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/>
                  <a:t> </a:t>
                </a:r>
                <a:endParaRPr lang="en-US" sz="3200" dirty="0"/>
              </a:p>
            </p:txBody>
          </p:sp>
        </p:grpSp>
        <p:sp>
          <p:nvSpPr>
            <p:cNvPr id="8" name="Explosion 1 7"/>
            <p:cNvSpPr/>
            <p:nvPr/>
          </p:nvSpPr>
          <p:spPr>
            <a:xfrm>
              <a:off x="3602760" y="2988408"/>
              <a:ext cx="1594254" cy="1253685"/>
            </a:xfrm>
            <a:prstGeom prst="irregularSeal1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40564" y="2281589"/>
              <a:ext cx="18466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40564" y="3486318"/>
              <a:ext cx="18466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10411" y="3030475"/>
              <a:ext cx="18466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3200" dirty="0"/>
            </a:p>
          </p:txBody>
        </p:sp>
        <p:sp>
          <p:nvSpPr>
            <p:cNvPr id="22" name="Equal 21"/>
            <p:cNvSpPr/>
            <p:nvPr/>
          </p:nvSpPr>
          <p:spPr>
            <a:xfrm>
              <a:off x="5617050" y="3318406"/>
              <a:ext cx="504723" cy="553524"/>
            </a:xfrm>
            <a:prstGeom prst="mathEqual">
              <a:avLst>
                <a:gd name="adj1" fmla="val 10476"/>
                <a:gd name="adj2" fmla="val 1610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25" name="Plus 24"/>
            <p:cNvSpPr/>
            <p:nvPr/>
          </p:nvSpPr>
          <p:spPr>
            <a:xfrm>
              <a:off x="2716724" y="3339530"/>
              <a:ext cx="618692" cy="648321"/>
            </a:xfrm>
            <a:prstGeom prst="mathPlus">
              <a:avLst>
                <a:gd name="adj1" fmla="val 813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6429264" y="2602081"/>
              <a:ext cx="2355222" cy="1796924"/>
              <a:chOff x="2898076" y="2751341"/>
              <a:chExt cx="3419079" cy="2132695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28" name="Oval 27"/>
              <p:cNvSpPr/>
              <p:nvPr/>
            </p:nvSpPr>
            <p:spPr>
              <a:xfrm>
                <a:off x="5177457" y="2751341"/>
                <a:ext cx="960602" cy="797727"/>
              </a:xfrm>
              <a:prstGeom prst="ellipse">
                <a:avLst/>
              </a:prstGeom>
              <a:grp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2898076" y="2865301"/>
                <a:ext cx="3419079" cy="2018735"/>
              </a:xfrm>
              <a:prstGeom prst="ellipse">
                <a:avLst/>
              </a:prstGeom>
              <a:grp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/>
                  <a:t> </a:t>
                </a:r>
                <a:endParaRPr lang="en-US" sz="3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697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System robustness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5" name="Picture 4" descr="毕设_图15_彩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04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Modularity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397318"/>
              </p:ext>
            </p:extLst>
          </p:nvPr>
        </p:nvGraphicFramePr>
        <p:xfrm>
          <a:off x="369685" y="1376362"/>
          <a:ext cx="8416124" cy="5483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519"/>
                <a:gridCol w="2046475"/>
                <a:gridCol w="1654191"/>
                <a:gridCol w="1600939"/>
              </a:tblGrid>
              <a:tr h="11303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 </a:t>
                      </a:r>
                      <a:endParaRPr lang="en-US" sz="2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Modularity</a:t>
                      </a:r>
                      <a:endParaRPr lang="en-US" sz="2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800" dirty="0" err="1" smtClean="0">
                          <a:effectLst/>
                          <a:latin typeface="Cambria"/>
                          <a:ea typeface="宋体"/>
                          <a:cs typeface="Times New Roman"/>
                        </a:rPr>
                        <a:t>Averagenode</a:t>
                      </a:r>
                      <a:r>
                        <a:rPr lang="en-US" altLang="zh-CN" sz="2800" baseline="0" dirty="0" smtClean="0">
                          <a:effectLst/>
                          <a:latin typeface="Cambria"/>
                          <a:ea typeface="宋体"/>
                          <a:cs typeface="Times New Roman"/>
                        </a:rPr>
                        <a:t> reuse</a:t>
                      </a:r>
                      <a:endParaRPr lang="en-US" sz="2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Average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overlap</a:t>
                      </a:r>
                      <a:endParaRPr lang="en-US" sz="2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004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Function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0.117</a:t>
                      </a:r>
                      <a:endParaRPr lang="en-US" sz="3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7.0%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4.6%</a:t>
                      </a:r>
                      <a:endParaRPr lang="en-US" sz="3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004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Cell component</a:t>
                      </a:r>
                      <a:endParaRPr lang="en-US" sz="3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0.250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28.0%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10.9%</a:t>
                      </a:r>
                      <a:endParaRPr lang="en-US" sz="3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004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Process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0.176</a:t>
                      </a:r>
                      <a:endParaRPr lang="en-US" sz="3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4.0%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2.5%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004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S.cer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0.236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7.2%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2.1%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004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E.coli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/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3.5%</a:t>
                      </a:r>
                      <a:endParaRPr lang="en-US" sz="3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4.3%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004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Linux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/</a:t>
                      </a:r>
                      <a:endParaRPr lang="en-US" sz="3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8.4%</a:t>
                      </a:r>
                      <a:endParaRPr lang="en-US" sz="3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宋体"/>
                          <a:ea typeface="ＭＳ 明朝"/>
                          <a:cs typeface="Times New Roman"/>
                        </a:rPr>
                        <a:t>80.7%</a:t>
                      </a:r>
                      <a:endParaRPr lang="en-US" sz="3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29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Source code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https://github.com/BingW/BioNetWork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929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Acknowledgement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872" y="1612803"/>
            <a:ext cx="448866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000" dirty="0" err="1" smtClean="0">
                <a:latin typeface="宋体"/>
                <a:ea typeface="宋体"/>
                <a:cs typeface="宋体"/>
              </a:rPr>
              <a:t>Dr.Hittinger</a:t>
            </a:r>
            <a:endParaRPr lang="en-US" altLang="zh-CN" sz="4000" dirty="0">
              <a:latin typeface="宋体"/>
              <a:ea typeface="宋体"/>
              <a:cs typeface="宋体"/>
            </a:endParaRPr>
          </a:p>
          <a:p>
            <a:pPr marL="0" indent="0">
              <a:buNone/>
            </a:pPr>
            <a:r>
              <a:rPr lang="en-US" altLang="zh-CN" sz="4000" dirty="0" err="1" smtClean="0">
                <a:latin typeface="宋体"/>
                <a:ea typeface="宋体"/>
                <a:cs typeface="宋体"/>
              </a:rPr>
              <a:t>Dr.Laurence</a:t>
            </a:r>
            <a:endParaRPr lang="en-US" altLang="zh-CN" sz="4000" dirty="0">
              <a:latin typeface="宋体"/>
              <a:ea typeface="宋体"/>
              <a:cs typeface="宋体"/>
            </a:endParaRPr>
          </a:p>
          <a:p>
            <a:pPr marL="0" indent="0">
              <a:buNone/>
            </a:pPr>
            <a:r>
              <a:rPr lang="en-US" altLang="zh-CN" sz="4000" dirty="0" err="1" smtClean="0">
                <a:latin typeface="宋体"/>
                <a:ea typeface="宋体"/>
                <a:cs typeface="宋体"/>
              </a:rPr>
              <a:t>Meihua</a:t>
            </a:r>
            <a:r>
              <a:rPr lang="en-US" altLang="zh-CN" sz="4000" dirty="0" smtClean="0">
                <a:latin typeface="宋体"/>
                <a:ea typeface="宋体"/>
                <a:cs typeface="宋体"/>
              </a:rPr>
              <a:t> </a:t>
            </a:r>
            <a:r>
              <a:rPr lang="en-US" altLang="zh-CN" sz="4000" dirty="0" err="1" smtClean="0">
                <a:latin typeface="宋体"/>
                <a:ea typeface="宋体"/>
                <a:cs typeface="宋体"/>
              </a:rPr>
              <a:t>Kuang</a:t>
            </a:r>
            <a:endParaRPr lang="en-US" altLang="zh-CN" sz="4000" dirty="0" smtClean="0">
              <a:latin typeface="宋体"/>
              <a:ea typeface="宋体"/>
              <a:cs typeface="宋体"/>
            </a:endParaRPr>
          </a:p>
          <a:p>
            <a:pPr marL="0" indent="0">
              <a:buNone/>
            </a:pPr>
            <a:r>
              <a:rPr lang="en-US" altLang="zh-CN" sz="4000" dirty="0" err="1">
                <a:latin typeface="宋体"/>
                <a:cs typeface="宋体"/>
              </a:rPr>
              <a:t>Dr.Yanhong</a:t>
            </a:r>
            <a:r>
              <a:rPr lang="en-US" altLang="zh-CN" sz="4000" dirty="0">
                <a:latin typeface="宋体"/>
                <a:cs typeface="宋体"/>
              </a:rPr>
              <a:t> Zhou</a:t>
            </a:r>
          </a:p>
          <a:p>
            <a:pPr marL="0" indent="0">
              <a:buNone/>
            </a:pPr>
            <a:endParaRPr lang="en-US" altLang="zh-CN" sz="4000" dirty="0">
              <a:latin typeface="宋体"/>
              <a:ea typeface="宋体"/>
              <a:cs typeface="宋体"/>
            </a:endParaRPr>
          </a:p>
          <a:p>
            <a:pPr marL="0" indent="0">
              <a:buNone/>
            </a:pPr>
            <a:endParaRPr lang="en-US" altLang="zh-CN" sz="4000" dirty="0" smtClean="0">
              <a:latin typeface="宋体"/>
              <a:ea typeface="宋体"/>
              <a:cs typeface="宋体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3048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12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Goal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99649" y="2281589"/>
            <a:ext cx="8501118" cy="2117416"/>
            <a:chOff x="283368" y="2281589"/>
            <a:chExt cx="8501118" cy="2117416"/>
          </a:xfrm>
        </p:grpSpPr>
        <p:grpSp>
          <p:nvGrpSpPr>
            <p:cNvPr id="6" name="Group 5"/>
            <p:cNvGrpSpPr/>
            <p:nvPr/>
          </p:nvGrpSpPr>
          <p:grpSpPr>
            <a:xfrm>
              <a:off x="283368" y="2633953"/>
              <a:ext cx="2263110" cy="1711785"/>
              <a:chOff x="-953793" y="2703904"/>
              <a:chExt cx="3419079" cy="2195332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325590" y="2703904"/>
                <a:ext cx="960603" cy="79772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-953793" y="2880501"/>
                <a:ext cx="3419079" cy="2018735"/>
              </a:xfrm>
              <a:prstGeom prst="ellipse">
                <a:avLst/>
              </a:prstGeom>
              <a:solidFill>
                <a:srgbClr val="FAC090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/>
                  <a:t> </a:t>
                </a:r>
                <a:endParaRPr lang="en-US" sz="3200" dirty="0"/>
              </a:p>
            </p:txBody>
          </p:sp>
        </p:grpSp>
        <p:sp>
          <p:nvSpPr>
            <p:cNvPr id="8" name="Explosion 1 7"/>
            <p:cNvSpPr/>
            <p:nvPr/>
          </p:nvSpPr>
          <p:spPr>
            <a:xfrm>
              <a:off x="3602760" y="2988408"/>
              <a:ext cx="1594254" cy="1253685"/>
            </a:xfrm>
            <a:prstGeom prst="irregularSeal1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40564" y="2281589"/>
              <a:ext cx="18466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40564" y="3486318"/>
              <a:ext cx="18466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10411" y="3030475"/>
              <a:ext cx="18466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3200" dirty="0"/>
            </a:p>
          </p:txBody>
        </p:sp>
        <p:sp>
          <p:nvSpPr>
            <p:cNvPr id="22" name="Equal 21"/>
            <p:cNvSpPr/>
            <p:nvPr/>
          </p:nvSpPr>
          <p:spPr>
            <a:xfrm>
              <a:off x="5617050" y="3318406"/>
              <a:ext cx="504723" cy="553524"/>
            </a:xfrm>
            <a:prstGeom prst="mathEqual">
              <a:avLst>
                <a:gd name="adj1" fmla="val 10476"/>
                <a:gd name="adj2" fmla="val 1610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25" name="Plus 24"/>
            <p:cNvSpPr/>
            <p:nvPr/>
          </p:nvSpPr>
          <p:spPr>
            <a:xfrm>
              <a:off x="2716724" y="3339530"/>
              <a:ext cx="618692" cy="648321"/>
            </a:xfrm>
            <a:prstGeom prst="mathPlus">
              <a:avLst>
                <a:gd name="adj1" fmla="val 813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6429264" y="2602081"/>
              <a:ext cx="2355222" cy="1796924"/>
              <a:chOff x="2898076" y="2751341"/>
              <a:chExt cx="3419079" cy="2132695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28" name="Oval 27"/>
              <p:cNvSpPr/>
              <p:nvPr/>
            </p:nvSpPr>
            <p:spPr>
              <a:xfrm>
                <a:off x="5177457" y="2751341"/>
                <a:ext cx="960602" cy="797727"/>
              </a:xfrm>
              <a:prstGeom prst="ellipse">
                <a:avLst/>
              </a:prstGeom>
              <a:grp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2898076" y="2865301"/>
                <a:ext cx="3419079" cy="2018735"/>
              </a:xfrm>
              <a:prstGeom prst="ellipse">
                <a:avLst/>
              </a:prstGeom>
              <a:grp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/>
                  <a:t> </a:t>
                </a:r>
                <a:endParaRPr lang="en-US" sz="3200" dirty="0"/>
              </a:p>
            </p:txBody>
          </p:sp>
        </p:grpSp>
      </p:grpSp>
      <p:sp>
        <p:nvSpPr>
          <p:cNvPr id="16" name="Rectangle 15"/>
          <p:cNvSpPr/>
          <p:nvPr/>
        </p:nvSpPr>
        <p:spPr>
          <a:xfrm>
            <a:off x="186955" y="2408592"/>
            <a:ext cx="2546050" cy="231304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01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Workflow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57200" y="1925638"/>
            <a:ext cx="8229600" cy="4119562"/>
            <a:chOff x="206562" y="1417638"/>
            <a:chExt cx="8847320" cy="4513792"/>
          </a:xfrm>
        </p:grpSpPr>
        <p:sp>
          <p:nvSpPr>
            <p:cNvPr id="7" name="Rounded Rectangle 6"/>
            <p:cNvSpPr/>
            <p:nvPr/>
          </p:nvSpPr>
          <p:spPr>
            <a:xfrm>
              <a:off x="206562" y="1417638"/>
              <a:ext cx="4196105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Construction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842936" y="3911601"/>
              <a:ext cx="4210946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Analysis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842936" y="1417638"/>
              <a:ext cx="4210946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Visualization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06562" y="3911601"/>
              <a:ext cx="4196105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Verification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659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Workflow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57200" y="1925638"/>
            <a:ext cx="8229600" cy="4119562"/>
            <a:chOff x="206562" y="1417638"/>
            <a:chExt cx="8847320" cy="4513792"/>
          </a:xfrm>
        </p:grpSpPr>
        <p:sp>
          <p:nvSpPr>
            <p:cNvPr id="7" name="Rounded Rectangle 6"/>
            <p:cNvSpPr/>
            <p:nvPr/>
          </p:nvSpPr>
          <p:spPr>
            <a:xfrm>
              <a:off x="206562" y="1417638"/>
              <a:ext cx="4196105" cy="20198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Construction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842936" y="3911601"/>
              <a:ext cx="4210946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Analysis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842936" y="1417638"/>
              <a:ext cx="4210946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Visualization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06562" y="3911601"/>
              <a:ext cx="4196105" cy="20198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dobe 黑体 Std R"/>
                  <a:ea typeface="Adobe 黑体 Std R"/>
                  <a:cs typeface="Adobe 黑体 Std R"/>
                </a:rPr>
                <a:t>Verification</a:t>
              </a:r>
              <a:endParaRPr lang="en-US" sz="4400" dirty="0">
                <a:latin typeface="Adobe 黑体 Std R"/>
                <a:ea typeface="Adobe 黑体 Std R"/>
                <a:cs typeface="Adobe 黑体 Std 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3465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Data Collection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5236" y="2056044"/>
            <a:ext cx="8229600" cy="3446635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latin typeface="宋体"/>
                <a:ea typeface="宋体"/>
                <a:cs typeface="宋体"/>
              </a:rPr>
              <a:t>7388</a:t>
            </a:r>
            <a:r>
              <a:rPr lang="en-US" sz="3600" dirty="0" smtClean="0">
                <a:latin typeface="宋体"/>
                <a:ea typeface="宋体"/>
                <a:cs typeface="宋体"/>
              </a:rPr>
              <a:t> Microarrays</a:t>
            </a:r>
          </a:p>
          <a:p>
            <a:r>
              <a:rPr lang="en-US" sz="3600" dirty="0" smtClean="0">
                <a:solidFill>
                  <a:srgbClr val="FF0000"/>
                </a:solidFill>
                <a:latin typeface="宋体"/>
                <a:ea typeface="宋体"/>
                <a:cs typeface="宋体"/>
              </a:rPr>
              <a:t>290444</a:t>
            </a:r>
            <a:r>
              <a:rPr lang="en-US" sz="3600" dirty="0" smtClean="0">
                <a:latin typeface="宋体"/>
                <a:ea typeface="宋体"/>
                <a:cs typeface="宋体"/>
              </a:rPr>
              <a:t> Interactions</a:t>
            </a:r>
          </a:p>
          <a:p>
            <a:r>
              <a:rPr lang="en-US" sz="3600" dirty="0" smtClean="0">
                <a:solidFill>
                  <a:srgbClr val="FF0000"/>
                </a:solidFill>
                <a:latin typeface="宋体"/>
                <a:ea typeface="宋体"/>
                <a:cs typeface="宋体"/>
              </a:rPr>
              <a:t>88051</a:t>
            </a:r>
            <a:r>
              <a:rPr lang="en-US" sz="3600" dirty="0" smtClean="0">
                <a:latin typeface="宋体"/>
                <a:ea typeface="宋体"/>
                <a:cs typeface="宋体"/>
              </a:rPr>
              <a:t> GO Annotations</a:t>
            </a:r>
          </a:p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宋体"/>
                <a:ea typeface="宋体"/>
                <a:cs typeface="宋体"/>
              </a:rPr>
              <a:t>73074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宋体"/>
                <a:ea typeface="宋体"/>
                <a:cs typeface="宋体"/>
              </a:rPr>
              <a:t> 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宋体"/>
                <a:ea typeface="宋体"/>
                <a:cs typeface="宋体"/>
              </a:rPr>
              <a:t>Phenotype Annotations</a:t>
            </a:r>
            <a:endParaRPr lang="en-US" altLang="zh-CN" sz="3600" dirty="0" smtClean="0">
              <a:solidFill>
                <a:schemeClr val="bg1">
                  <a:lumMod val="50000"/>
                </a:schemeClr>
              </a:solidFill>
              <a:latin typeface="宋体"/>
              <a:ea typeface="宋体"/>
              <a:cs typeface="宋体"/>
            </a:endParaRPr>
          </a:p>
          <a:p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latin typeface="宋体"/>
                <a:ea typeface="宋体"/>
                <a:cs typeface="宋体"/>
              </a:rPr>
              <a:t>16940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latin typeface="宋体"/>
                <a:ea typeface="宋体"/>
                <a:cs typeface="宋体"/>
              </a:rPr>
              <a:t> 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latin typeface="宋体"/>
                <a:ea typeface="宋体"/>
                <a:cs typeface="宋体"/>
              </a:rPr>
              <a:t>Gene Annotations</a:t>
            </a:r>
          </a:p>
          <a:p>
            <a:pPr marL="0" indent="0">
              <a:buNone/>
            </a:pPr>
            <a:endParaRPr lang="en-US" altLang="zh-CN" sz="3600" dirty="0" smtClean="0">
              <a:latin typeface="宋体"/>
              <a:ea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23895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毕设_图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43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6511" y="2389751"/>
            <a:ext cx="2807112" cy="1172715"/>
          </a:xfrm>
        </p:spPr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Database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4132674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dobe 黑体 Std R"/>
                <a:ea typeface="Adobe 黑体 Std R"/>
                <a:cs typeface="Adobe 黑体 Std R"/>
              </a:rPr>
              <a:t>System </a:t>
            </a:r>
            <a:r>
              <a:rPr lang="en-US" altLang="zh-CN" dirty="0" smtClean="0">
                <a:latin typeface="Adobe 黑体 Std R"/>
                <a:ea typeface="Adobe 黑体 Std R"/>
                <a:cs typeface="Adobe 黑体 Std R"/>
              </a:rPr>
              <a:t>Stage</a:t>
            </a:r>
            <a:r>
              <a:rPr lang="en-US" altLang="en-US" dirty="0" smtClean="0">
                <a:latin typeface="Adobe 黑体 Std R"/>
                <a:ea typeface="Adobe 黑体 Std R"/>
                <a:cs typeface="Adobe 黑体 Std R"/>
              </a:rPr>
              <a:t>s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5" name="Picture 4" descr="毕设_图1_ppt用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2107"/>
            <a:ext cx="9144000" cy="405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79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System Stages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5" name="Picture 4" descr="毕设_图1_ppt用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2107"/>
            <a:ext cx="9144000" cy="4053526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598172" y="3931537"/>
            <a:ext cx="2425917" cy="21652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06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3012</TotalTime>
  <Words>197</Words>
  <Application>Microsoft Macintosh PowerPoint</Application>
  <PresentationFormat>On-screen Show (4:3)</PresentationFormat>
  <Paragraphs>110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Yeast Gene Regulatory Network  Reverse Engineering</vt:lpstr>
      <vt:lpstr>Background</vt:lpstr>
      <vt:lpstr>Goal</vt:lpstr>
      <vt:lpstr>Workflow</vt:lpstr>
      <vt:lpstr>Workflow</vt:lpstr>
      <vt:lpstr>Data Collection</vt:lpstr>
      <vt:lpstr>Database</vt:lpstr>
      <vt:lpstr>System Stages</vt:lpstr>
      <vt:lpstr>System Stages</vt:lpstr>
      <vt:lpstr>Stage：5</vt:lpstr>
      <vt:lpstr>Workflow</vt:lpstr>
      <vt:lpstr>PowerPoint Presentation</vt:lpstr>
      <vt:lpstr>Legend</vt:lpstr>
      <vt:lpstr>Visualization</vt:lpstr>
      <vt:lpstr>GO description</vt:lpstr>
      <vt:lpstr>Workflow</vt:lpstr>
      <vt:lpstr>Predict one expression</vt:lpstr>
      <vt:lpstr>Predict time series expression </vt:lpstr>
      <vt:lpstr>Workflow</vt:lpstr>
      <vt:lpstr>System robustness</vt:lpstr>
      <vt:lpstr>Modularity</vt:lpstr>
      <vt:lpstr>Source code</vt:lpstr>
      <vt:lpstr>Acknowledgement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酵母基因调控网络 对外界环境刺激的应对系统设计</dc:title>
  <dc:creator>Bing Wang</dc:creator>
  <cp:lastModifiedBy>Bing Wang</cp:lastModifiedBy>
  <cp:revision>41</cp:revision>
  <dcterms:created xsi:type="dcterms:W3CDTF">2012-06-06T14:37:34Z</dcterms:created>
  <dcterms:modified xsi:type="dcterms:W3CDTF">2012-08-20T22:05:27Z</dcterms:modified>
</cp:coreProperties>
</file>